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  <p:sldId id="283" r:id="rId22"/>
    <p:sldId id="274" r:id="rId23"/>
    <p:sldId id="285" r:id="rId24"/>
    <p:sldId id="286" r:id="rId25"/>
    <p:sldId id="287" r:id="rId26"/>
    <p:sldId id="288" r:id="rId27"/>
    <p:sldId id="284" r:id="rId28"/>
    <p:sldId id="289" r:id="rId29"/>
    <p:sldId id="290" r:id="rId30"/>
    <p:sldId id="291" r:id="rId31"/>
    <p:sldId id="292" r:id="rId32"/>
    <p:sldId id="281" r:id="rId33"/>
    <p:sldId id="296" r:id="rId34"/>
    <p:sldId id="294" r:id="rId35"/>
    <p:sldId id="295" r:id="rId36"/>
    <p:sldId id="293" r:id="rId37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89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56" d="100"/>
          <a:sy n="56" d="100"/>
        </p:scale>
        <p:origin x="114" y="39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47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001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1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2DDEC1C-0244-4398-A3B0-A9BDCD9E382C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D3B6C87-C4C0-41B4-B6D8-B3F63970BC21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중간보고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1025312" y="8109058"/>
            <a:ext cx="15383253" cy="12301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AI데이터플랫폼(WITH Python, JAVA, Spring)을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b="1" i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903127" y="3996590"/>
            <a:ext cx="15856251" cy="2376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>
                <a:solidFill>
                  <a:srgbClr val="7A7CC4">
                    <a:alpha val="100000"/>
                  </a:srgbClr>
                </a:solidFill>
                <a:latin typeface="D2Coding"/>
              </a:rPr>
              <a:t>심여</a:t>
            </a: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834862" y="3082355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헤어지자</a:t>
            </a:r>
            <a:endParaRPr kumimoji="0" lang="ko-KR" altLang="en-US" sz="4000" b="1" i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334220" y="2636373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3317" name="그림 133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3318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3319" name="그림 1331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0" name="TextBox 13319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분석(4/6)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3321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3322" name="그림 1332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3" name="TextBox 13322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4" name="TextBox 133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5" name="TextBox 1332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6" name="TextBox 13325"/>
          <p:cNvSpPr txBox="1"/>
          <p:nvPr/>
        </p:nvSpPr>
        <p:spPr>
          <a:xfrm>
            <a:off x="9775601" y="2091929"/>
            <a:ext cx="7617028" cy="1230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327" name="그림 1332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3328" name="그림 1332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3332" name="TextBox 13331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333" name="그림 13332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3334" name="TextBox 13333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4341" name="그림 1434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4342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4343" name="그림 1434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4" name="TextBox 14343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분석(5/6)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345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4346" name="그림 1434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7" name="TextBox 14346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48" name="TextBox 14347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49" name="TextBox 14348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50" name="TextBox 14349"/>
          <p:cNvSpPr txBox="1"/>
          <p:nvPr/>
        </p:nvSpPr>
        <p:spPr>
          <a:xfrm>
            <a:off x="6775800" y="2320501"/>
            <a:ext cx="4036276" cy="19924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 </a:t>
            </a:r>
            <a:b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정보 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14351" name="그림 1435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4352" name="그림 1435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56" name="그림 14355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4357" name="오른쪽 화살표 14356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4" name="Group 1"/>
          <p:cNvGrpSpPr/>
          <p:nvPr/>
        </p:nvGrpSpPr>
        <p:grpSpPr>
          <a:xfrm>
            <a:off x="-11051" y="5137779"/>
            <a:ext cx="18284592" cy="5169540"/>
            <a:chOff x="-11051" y="5137779"/>
            <a:chExt cx="18284592" cy="5169540"/>
          </a:xfrm>
        </p:grpSpPr>
        <p:pic>
          <p:nvPicPr>
            <p:cNvPr id="15365" name="그림 1536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1051" y="5137779"/>
              <a:ext cx="18284592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5366" name="Group 2"/>
          <p:cNvGrpSpPr/>
          <p:nvPr/>
        </p:nvGrpSpPr>
        <p:grpSpPr>
          <a:xfrm>
            <a:off x="612653" y="576148"/>
            <a:ext cx="17029200" cy="9148715"/>
            <a:chOff x="612653" y="576148"/>
            <a:chExt cx="17029200" cy="9148715"/>
          </a:xfrm>
        </p:grpSpPr>
        <p:pic>
          <p:nvPicPr>
            <p:cNvPr id="15367" name="그림 153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12653" y="576148"/>
              <a:ext cx="17029200" cy="91487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68" name="TextBox 15367"/>
          <p:cNvSpPr txBox="1"/>
          <p:nvPr/>
        </p:nvSpPr>
        <p:spPr>
          <a:xfrm>
            <a:off x="1182494" y="1657054"/>
            <a:ext cx="5728217" cy="59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분석(6/6)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5369" name="Group 3"/>
          <p:cNvGrpSpPr/>
          <p:nvPr/>
        </p:nvGrpSpPr>
        <p:grpSpPr>
          <a:xfrm>
            <a:off x="911053" y="493650"/>
            <a:ext cx="4950511" cy="988807"/>
            <a:chOff x="911053" y="493650"/>
            <a:chExt cx="4950511" cy="988807"/>
          </a:xfrm>
        </p:grpSpPr>
        <p:pic>
          <p:nvPicPr>
            <p:cNvPr id="15370" name="그림 1536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71" name="TextBox 15370"/>
          <p:cNvSpPr txBox="1"/>
          <p:nvPr/>
        </p:nvSpPr>
        <p:spPr>
          <a:xfrm>
            <a:off x="1520525" y="568222"/>
            <a:ext cx="3807759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372" name="TextBox 15371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373" name="TextBox 15372"/>
          <p:cNvSpPr txBox="1"/>
          <p:nvPr/>
        </p:nvSpPr>
        <p:spPr>
          <a:xfrm>
            <a:off x="1182494" y="2379222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374" name="표 15373"/>
          <p:cNvGraphicFramePr/>
          <p:nvPr/>
        </p:nvGraphicFramePr>
        <p:xfrm>
          <a:off x="1368199" y="3158546"/>
          <a:ext cx="15699573" cy="6185305"/>
        </p:xfrm>
        <a:graphic>
          <a:graphicData uri="http://schemas.openxmlformats.org/drawingml/2006/table">
            <a:tbl>
              <a:tblPr firstRow="1" bandRow="1"/>
              <a:tblGrid>
                <a:gridCol w="182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8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26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412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665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681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안심지역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검색(시간)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과거데이터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실시간데이터</a:t>
                      </a:r>
                      <a:b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(3일까지만)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(365일)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유명 여행지의 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지역별로</a:t>
            </a:r>
            <a:b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시각화하여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err="1">
                <a:solidFill>
                  <a:srgbClr val="404040">
                    <a:alpha val="100000"/>
                  </a:srgbClr>
                </a:solidFill>
                <a:latin typeface="D2Coding"/>
              </a:rPr>
              <a:t>과거데이터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: 365일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실시간데이터 : 중국 연계 미세먼지 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미세먼지안심지역 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404706020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 사용자가 로그아웃할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로그아웃시 메인화면으로 리다이렉트됨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회원가입할 수 있으며, 회원가입 성공시 사용자 정보가 데이터베이스에 저장되고 로그인 페이지로 리다이렉트됨  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15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/>
        </p:nvGraphicFramePr>
        <p:xfrm>
          <a:off x="1211323" y="2167185"/>
          <a:ext cx="16218950" cy="7471918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8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999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191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기준(4단계)으로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시군구를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66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기준(4단계)으로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가능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(과거데이터)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460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(실시간데이터)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(과거데이터)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2991782638"/>
              </p:ext>
            </p:extLst>
          </p:nvPr>
        </p:nvGraphicFramePr>
        <p:xfrm>
          <a:off x="1212635" y="2701456"/>
          <a:ext cx="16003629" cy="6074892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87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580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안심지역을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 클릭하면 해당 지역 내 주요 관광지를 추천</a:t>
                      </a:r>
                      <a:endParaRPr kumimoji="0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580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추천</a:t>
                      </a: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73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모달창이 출력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73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17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/>
        </p:nvGraphicFramePr>
        <p:xfrm>
          <a:off x="1269792" y="2706200"/>
          <a:ext cx="15935566" cy="6544095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데이터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29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 실시간 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2017년~2024년 국내 시군구 및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en-US" altLang="ko-KR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 미세먼지/초미세먼지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5091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72166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7" name="왼쪽 중괄호 6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중괄호 33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36" name="타원 35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37" name="왼쪽 중괄호 36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왼쪽 중괄호 37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41" name="왼쪽 중괄호 40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492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574930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8" name="타원 17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타원 18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382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4536" y="2786094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4" name="TextBox 5133"/>
          <p:cNvSpPr txBox="1"/>
          <p:nvPr/>
        </p:nvSpPr>
        <p:spPr>
          <a:xfrm>
            <a:off x="6529929" y="4619891"/>
            <a:ext cx="6993209" cy="2553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명세서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스토리보드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2872136" y="8767273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09586" y="6967098"/>
            <a:ext cx="5559983" cy="1631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진행 상황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kumimoji="0" lang="ko-KR" altLang="en-US" sz="3000" b="1" i="0" baseline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남은 과제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20</a:t>
            </a: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8614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349892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16" name="타원 15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7" name="타원 16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18" name="타원 17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9" name="타원 18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50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508" y="629782"/>
            <a:ext cx="6633927" cy="90159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844" y="688151"/>
            <a:ext cx="3191320" cy="43249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844" y="5137778"/>
            <a:ext cx="3305636" cy="4391638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39626" y="3640713"/>
            <a:ext cx="51470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크롤링을</a:t>
            </a:r>
            <a:r>
              <a:rPr lang="ko-KR" altLang="en-US" sz="2800" dirty="0" smtClean="0"/>
              <a:t> 통해서 전 세계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r>
              <a:rPr lang="ko-KR" altLang="en-US" sz="2800" dirty="0" err="1" smtClean="0"/>
              <a:t>대기질이</a:t>
            </a:r>
            <a:r>
              <a:rPr lang="ko-KR" altLang="en-US" sz="2800" dirty="0" smtClean="0"/>
              <a:t> 좋은 순위를 메인페이지에 구현했습니다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컨트롤러에서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불러와 태그로 데이터 </a:t>
            </a:r>
            <a:r>
              <a:rPr lang="ko-KR" altLang="en-US" sz="2800" dirty="0" err="1" smtClean="0"/>
              <a:t>파싱</a:t>
            </a:r>
            <a:r>
              <a:rPr lang="ko-KR" altLang="en-US" sz="2800" dirty="0" smtClean="0"/>
              <a:t> 후 필요한 데이터를 리스트에 담아서 뷰로 전송하였습니다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913" y="2624469"/>
            <a:ext cx="9866247" cy="6594716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539092" y="2904896"/>
            <a:ext cx="5057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데이터가공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(1-1)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전 세계 </a:t>
            </a:r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endParaRPr lang="en-US" altLang="ko-KR" sz="2800" dirty="0" smtClean="0"/>
          </a:p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다운로드 후 형식에 </a:t>
            </a:r>
            <a:endParaRPr lang="en-US" altLang="ko-KR" sz="2800" dirty="0" smtClean="0"/>
          </a:p>
          <a:p>
            <a:r>
              <a:rPr lang="ko-KR" altLang="en-US" sz="2800" dirty="0" smtClean="0"/>
              <a:t>맞게 수정해서 분석할 수 있는</a:t>
            </a:r>
            <a:endParaRPr lang="en-US" altLang="ko-KR" sz="2800" dirty="0" smtClean="0"/>
          </a:p>
          <a:p>
            <a:r>
              <a:rPr lang="ko-KR" altLang="en-US" sz="2800" dirty="0" smtClean="0"/>
              <a:t>데이터로 가공하였습니다</a:t>
            </a:r>
            <a:r>
              <a:rPr lang="en-US" altLang="ko-KR" sz="2800" dirty="0" smtClean="0"/>
              <a:t>.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추후에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넣어서 작업 예정입니다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데이터분석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1)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41945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6494757" y="1482457"/>
            <a:ext cx="514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데이터별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히트맵</a:t>
            </a:r>
            <a:r>
              <a:rPr lang="ko-KR" altLang="en-US" sz="2800" b="1" dirty="0" smtClean="0"/>
              <a:t> 구성 </a:t>
            </a:r>
            <a:r>
              <a:rPr lang="en-US" altLang="ko-KR" sz="2800" b="1" dirty="0" smtClean="0"/>
              <a:t>(1-2)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각각의 파일에 있는 </a:t>
            </a:r>
            <a:r>
              <a:rPr lang="ko-KR" altLang="en-US" sz="2400" dirty="0" err="1" smtClean="0"/>
              <a:t>컬럼마다</a:t>
            </a:r>
            <a:r>
              <a:rPr lang="ko-KR" altLang="en-US" sz="2400" dirty="0" smtClean="0"/>
              <a:t> 상관관계를 </a:t>
            </a:r>
            <a:r>
              <a:rPr lang="ko-KR" altLang="en-US" sz="2400" dirty="0" err="1" smtClean="0"/>
              <a:t>히트맵으로</a:t>
            </a:r>
            <a:r>
              <a:rPr lang="ko-KR" altLang="en-US" sz="2400" dirty="0" smtClean="0"/>
              <a:t> 구현해봤습니다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5" y="568591"/>
            <a:ext cx="5008101" cy="3023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066" y="3555249"/>
            <a:ext cx="5008101" cy="3023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66" y="6612752"/>
            <a:ext cx="5008101" cy="30233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063" y="3548326"/>
            <a:ext cx="8746391" cy="60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15864" y="522211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063435" y="2218601"/>
            <a:ext cx="92758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중국의 특정 도시들과 서울의 데이터를 병합해서 예측모델을 만들었습니다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값 처리와 </a:t>
            </a:r>
            <a:r>
              <a:rPr lang="ko-KR" altLang="en-US" sz="2400" dirty="0" err="1" smtClean="0"/>
              <a:t>타입에러를</a:t>
            </a:r>
            <a:r>
              <a:rPr lang="ko-KR" altLang="en-US" sz="2400" dirty="0" smtClean="0"/>
              <a:t> 우려하여 가공하였고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 분할 후 모델에 학습시켜 미래의 데이터를 예측해보았습니다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071" y="628932"/>
            <a:ext cx="6810194" cy="8935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91" y="5111362"/>
            <a:ext cx="9515475" cy="2238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92" y="7269644"/>
            <a:ext cx="95154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330" y="619804"/>
            <a:ext cx="8556074" cy="9035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44" y="4853597"/>
            <a:ext cx="8287411" cy="4802157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701544" y="1663074"/>
            <a:ext cx="82874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병합 후 분리한 데이터를 가지고 분석하여 매년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매월 마다 일어나는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데이터들을 가지고 미래의 </a:t>
            </a:r>
            <a:r>
              <a:rPr lang="ko-KR" altLang="en-US" sz="2400" dirty="0" err="1" smtClean="0"/>
              <a:t>대기질을</a:t>
            </a:r>
            <a:r>
              <a:rPr lang="ko-KR" altLang="en-US" sz="2400" dirty="0" smtClean="0"/>
              <a:t> 예측해보았고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현재 있는 데이터들과 비교해보았는데 오차율이 높게 나왔고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R^2 </a:t>
            </a:r>
            <a:r>
              <a:rPr lang="ko-KR" altLang="en-US" sz="2400" dirty="0" smtClean="0"/>
              <a:t>점수가 매우 낮게 나와서 유의미한 데이터가 아니라고 결론 지었습니다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31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202176" y="3494050"/>
            <a:ext cx="5400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가공 </a:t>
            </a:r>
            <a:r>
              <a:rPr lang="en-US" altLang="ko-KR" sz="2800" b="1" dirty="0" smtClean="0"/>
              <a:t>– (2-1)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 특정 도시로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랴오청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선택하여 그 지역과 서울과의 미세먼지 연관성을 파악하고 대략적으로 중국 지역에서 서울까지 미세먼지가 영향을 끼치는 시간이 </a:t>
            </a:r>
            <a:r>
              <a:rPr lang="ko-KR" altLang="en-US" sz="2400" dirty="0" err="1" smtClean="0"/>
              <a:t>얼마정도</a:t>
            </a:r>
            <a:r>
              <a:rPr lang="ko-KR" altLang="en-US" sz="2400" dirty="0" smtClean="0"/>
              <a:t> 걸리는지 분석해보았습니다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위 코드는 데이터 전처리 과정입니다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50" y="676829"/>
            <a:ext cx="7247516" cy="8921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176" y="192729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데이터분석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50368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052241" y="2094400"/>
            <a:ext cx="75375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(PM2.5)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두 데이터간의 상관 분석을 통하여 중국 지역과 서울 </a:t>
            </a:r>
            <a:r>
              <a:rPr lang="ko-KR" altLang="en-US" sz="2400" dirty="0" err="1" smtClean="0"/>
              <a:t>대기질의</a:t>
            </a:r>
            <a:r>
              <a:rPr lang="ko-KR" altLang="en-US" sz="2400" dirty="0" smtClean="0"/>
              <a:t> 접점을 찾아 평균을 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대략적으로 중국 도시의 </a:t>
            </a:r>
            <a:r>
              <a:rPr lang="en-US" altLang="ko-KR" sz="2400" dirty="0" smtClean="0"/>
              <a:t>PM2.5 </a:t>
            </a:r>
            <a:r>
              <a:rPr lang="ko-KR" altLang="en-US" sz="2400" dirty="0" smtClean="0"/>
              <a:t>지수가 서울에 영향을 끼치는 기간은 대략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일 정도로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860" y="716492"/>
            <a:ext cx="7163107" cy="87909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04" y="7361896"/>
            <a:ext cx="9515475" cy="224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62" y="5164183"/>
            <a:ext cx="9582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278390" y="2820418"/>
            <a:ext cx="62471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(PM10)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같은 방식으로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도 측정해보았습니다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결과는 약 </a:t>
            </a:r>
            <a:r>
              <a:rPr lang="en-US" altLang="ko-KR" sz="2400" dirty="0" smtClean="0"/>
              <a:t>2.8</a:t>
            </a:r>
            <a:r>
              <a:rPr lang="ko-KR" altLang="en-US" sz="2400" dirty="0" smtClean="0"/>
              <a:t>일이 나왔습니다</a:t>
            </a:r>
            <a:r>
              <a:rPr lang="en-US" altLang="ko-KR" sz="2400" smtClean="0"/>
              <a:t>.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803" y="642608"/>
            <a:ext cx="7958237" cy="8967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53" y="5289938"/>
            <a:ext cx="8748811" cy="2066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7" y="7535727"/>
            <a:ext cx="8646147" cy="20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24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‘미세먼지안심여행’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23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일(화)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6주간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287608" y="2651593"/>
            <a:ext cx="5091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결과 </a:t>
            </a:r>
            <a:r>
              <a:rPr lang="en-US" altLang="ko-KR" sz="2800" b="1" dirty="0" smtClean="0"/>
              <a:t>– (2-4)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결과적으로 </a:t>
            </a:r>
            <a:r>
              <a:rPr lang="en-US" altLang="ko-KR" sz="2400" dirty="0" smtClean="0"/>
              <a:t>PM2.5</a:t>
            </a:r>
            <a:r>
              <a:rPr lang="ko-KR" altLang="en-US" sz="2400" dirty="0" smtClean="0"/>
              <a:t>가 도착하는 시간과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이 서울에 도착하는 시간을 출력해보았습니다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하지만 데이터 컬럼의 수가 너무 부족하여 더 많은 데이터를 변수에 두고 데이터를 분석해보도록 하겠습니다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327" y="5848464"/>
            <a:ext cx="10216532" cy="37481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296" y="3075857"/>
            <a:ext cx="9080415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38188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1652712" y="1402552"/>
            <a:ext cx="0" cy="86908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6378435" y="152670"/>
            <a:ext cx="1448066" cy="14480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중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76251" y="92287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중간보고</a:t>
            </a:r>
            <a:endParaRPr lang="ko-KR" altLang="en-US" sz="20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383" y="2093531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엔티티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정의서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8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75440"/>
              </p:ext>
            </p:extLst>
          </p:nvPr>
        </p:nvGraphicFramePr>
        <p:xfrm>
          <a:off x="1062801" y="2931011"/>
          <a:ext cx="16147414" cy="63860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585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1" kern="12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1" kern="1200" dirty="0" err="1" smtClean="0">
                          <a:solidFill>
                            <a:schemeClr val="bg1"/>
                          </a:solidFill>
                        </a:rPr>
                        <a:t>테이블</a:t>
                      </a:r>
                      <a:r>
                        <a:rPr lang="ko-KR" sz="2500" b="1" kern="1200" dirty="0" err="1" smtClean="0">
                          <a:solidFill>
                            <a:schemeClr val="bg1"/>
                          </a:solidFill>
                        </a:rPr>
                        <a:t>명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b="1" kern="1200" smtClean="0">
                          <a:solidFill>
                            <a:schemeClr val="bg1"/>
                          </a:solidFill>
                        </a:rPr>
                        <a:t>포함</a:t>
                      </a:r>
                      <a:r>
                        <a:rPr lang="ko-KR" sz="2500" b="1" kern="120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2500" b="1" kern="1200" smtClean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526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sz="2500" kern="1200" dirty="0" smtClean="0"/>
                        <a:t>1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kern="1200" dirty="0" smtClean="0"/>
                        <a:t>회원정보</a:t>
                      </a:r>
                      <a:endParaRPr lang="en-US" altLang="ko-KR" sz="2500" kern="120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회원번호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닉네임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이름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비밀번호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질병유무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656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상위도시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 번호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도시명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969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하위도시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하위 도시 이름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 번호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일시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먼지 분포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미세 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초미세먼지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오존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이산화질소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일산화탄소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아황산가스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평균 기온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최고 기온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최저 기온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강수량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평균 습도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평균 풍속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 풍속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 풍속 풍향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1457012"/>
                  </a:ext>
                </a:extLst>
              </a:tr>
              <a:tr h="1491313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외부도시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날짜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상위 도시 번호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초미세먼지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미세먼지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오존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이산화질소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아황산가스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일산화탄소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6256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4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436" y="3392822"/>
            <a:ext cx="13571547" cy="61839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36" y="1481259"/>
            <a:ext cx="13581267" cy="18872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46374" y="74926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테이블명세서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11616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46374" y="74926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테이블명세서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584" y="5263193"/>
            <a:ext cx="14316311" cy="3469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585" y="1997595"/>
            <a:ext cx="14316310" cy="32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5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 dirty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 dirty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2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3196523547"/>
              </p:ext>
            </p:extLst>
          </p:nvPr>
        </p:nvGraphicFramePr>
        <p:xfrm>
          <a:off x="1261810" y="2701456"/>
          <a:ext cx="15748242" cy="6617111"/>
        </p:xfrm>
        <a:graphic>
          <a:graphicData uri="http://schemas.openxmlformats.org/drawingml/2006/table">
            <a:tbl>
              <a:tblPr firstRow="1" bandRow="1"/>
              <a:tblGrid>
                <a:gridCol w="1934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2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45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전민경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발표,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구현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국내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SPRING 서버 설계 및 배포,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이미지 디자인, 메인화면 구현, 로그인/회원가입 구현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및 기능 구현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관리,  UI 설계,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구현, CCTV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서비스(국내)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관련 기사 제공 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 서버 설계 및 배포,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8197" name="그림 81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00" name="TextBox 8199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8201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8202" name="그림 820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03" name="TextBox 8202"/>
          <p:cNvSpPr txBox="1"/>
          <p:nvPr/>
        </p:nvSpPr>
        <p:spPr>
          <a:xfrm>
            <a:off x="1626913" y="568222"/>
            <a:ext cx="3579131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8204" name="TextBox 820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205" name="그림 820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6" name="TextBox 8205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8207" name="TextBox 8206"/>
          <p:cNvSpPr txBox="1"/>
          <p:nvPr/>
        </p:nvSpPr>
        <p:spPr>
          <a:xfrm>
            <a:off x="1139626" y="8947102"/>
            <a:ext cx="6626600" cy="395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2000" b="1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208" name="그림 820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9221" name="그림 922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9223" name="그림 922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24" name="TextBox 9223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추진배경(2/2)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9225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9226" name="그림 922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27" name="TextBox 9226"/>
          <p:cNvSpPr txBox="1"/>
          <p:nvPr/>
        </p:nvSpPr>
        <p:spPr>
          <a:xfrm>
            <a:off x="1626913" y="568222"/>
            <a:ext cx="3579131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9228" name="TextBox 9227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9229" name="그림 922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30" name="그림 922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31" name="TextBox 9230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-11051" y="5137779"/>
            <a:ext cx="18284592" cy="5169540"/>
            <a:chOff x="-11051" y="5137779"/>
            <a:chExt cx="18284592" cy="5169540"/>
          </a:xfrm>
        </p:grpSpPr>
        <p:pic>
          <p:nvPicPr>
            <p:cNvPr id="10245" name="그림 102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1051" y="5137779"/>
              <a:ext cx="18284592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>
            <a:off x="612653" y="576148"/>
            <a:ext cx="17029200" cy="9148715"/>
            <a:chOff x="612653" y="576148"/>
            <a:chExt cx="17029200" cy="9148715"/>
          </a:xfrm>
        </p:grpSpPr>
        <p:pic>
          <p:nvPicPr>
            <p:cNvPr id="10247" name="그림 102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12653" y="576148"/>
              <a:ext cx="17029200" cy="91487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48" name="TextBox 10247"/>
          <p:cNvSpPr txBox="1"/>
          <p:nvPr/>
        </p:nvSpPr>
        <p:spPr>
          <a:xfrm>
            <a:off x="1182494" y="1657054"/>
            <a:ext cx="5728217" cy="59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분석(1/6)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0249" name="Group 3"/>
          <p:cNvGrpSpPr/>
          <p:nvPr/>
        </p:nvGrpSpPr>
        <p:grpSpPr>
          <a:xfrm>
            <a:off x="911053" y="493650"/>
            <a:ext cx="4950511" cy="988807"/>
            <a:chOff x="911053" y="493650"/>
            <a:chExt cx="4950511" cy="988807"/>
          </a:xfrm>
        </p:grpSpPr>
        <p:pic>
          <p:nvPicPr>
            <p:cNvPr id="10250" name="그림 102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51" name="TextBox 10250"/>
          <p:cNvSpPr txBox="1"/>
          <p:nvPr/>
        </p:nvSpPr>
        <p:spPr>
          <a:xfrm>
            <a:off x="1520525" y="568222"/>
            <a:ext cx="3807759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0254" name="표 10253"/>
          <p:cNvGraphicFramePr/>
          <p:nvPr>
            <p:extLst>
              <p:ext uri="{D42A27DB-BD31-4B8C-83A1-F6EECF244321}">
                <p14:modId xmlns:p14="http://schemas.microsoft.com/office/powerpoint/2010/main" val="3237904847"/>
              </p:ext>
            </p:extLst>
          </p:nvPr>
        </p:nvGraphicFramePr>
        <p:xfrm>
          <a:off x="1360217" y="3187125"/>
          <a:ext cx="15532453" cy="5841368"/>
        </p:xfrm>
        <a:graphic>
          <a:graphicData uri="http://schemas.openxmlformats.org/drawingml/2006/table">
            <a:tbl>
              <a:tblPr firstRow="1" bandRow="1"/>
              <a:tblGrid>
                <a:gridCol w="342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4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89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 기반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 분석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서울대공원을 기준으로 한 미세먼지 수치와 관광객 수의 상관관계 조사(머신러닝 사용X)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미세먼지 수치가 높을 때 관광객 수 감소,  미세먼지 수치가 낮을 때 관광객 수 증가</a:t>
                      </a:r>
                      <a:endParaRPr kumimoji="0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82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38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38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01" name="오른쪽 화살표 10300"/>
          <p:cNvSpPr/>
          <p:nvPr/>
        </p:nvSpPr>
        <p:spPr>
          <a:xfrm>
            <a:off x="5518791" y="9172562"/>
            <a:ext cx="1142807" cy="4126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0302" name="TextBox 10301"/>
          <p:cNvSpPr txBox="1"/>
          <p:nvPr/>
        </p:nvSpPr>
        <p:spPr>
          <a:xfrm>
            <a:off x="6685377" y="9147165"/>
            <a:ext cx="10956476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실시간 데이터가 아닌 과거 데이터를 분석,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에측치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정보 제공은 미흡</a:t>
            </a:r>
            <a:endParaRPr kumimoji="0" lang="ko-KR" altLang="en-US" sz="2500" b="1" i="1" dirty="0">
              <a:solidFill>
                <a:srgbClr val="E46C0A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1269" name="그림 112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1270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1271" name="그림 1127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2" name="TextBox 11271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분석(2/6)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1273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1274" name="그림 1127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5" name="TextBox 11274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6" name="TextBox 1127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7" name="TextBox 11276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8" name="TextBox 11277"/>
          <p:cNvSpPr txBox="1"/>
          <p:nvPr/>
        </p:nvSpPr>
        <p:spPr>
          <a:xfrm>
            <a:off x="12580209" y="3277604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1279" name="그림 1127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31555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1280" name="그림 1127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488478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2293" name="그림 1229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2294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2295" name="그림 1229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6" name="TextBox 12295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분석(3/6)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2297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2298" name="그림 122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9" name="TextBox 12298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0" name="TextBox 12299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1" name="TextBox 12300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2" name="TextBox 12301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12303" name="그림 1230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2304" name="그림 1230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12308" name="타원 12307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12309" name="그림 1230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2207</Words>
  <Application>Microsoft Office PowerPoint</Application>
  <PresentationFormat>사용자 지정</PresentationFormat>
  <Paragraphs>591</Paragraphs>
  <Slides>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?? ??</vt:lpstr>
      <vt:lpstr>D2Coding</vt:lpstr>
      <vt:lpstr>Pretendard SemiBold</vt:lpstr>
      <vt:lpstr>나눔고딕 ExtraBold</vt:lpstr>
      <vt:lpstr>돋움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52</cp:revision>
  <dcterms:created xsi:type="dcterms:W3CDTF">2024-03-13T21:39:25Z</dcterms:created>
  <dcterms:modified xsi:type="dcterms:W3CDTF">2024-06-27T08:40:29Z</dcterms:modified>
  <cp:version>1100.0100.01</cp:version>
</cp:coreProperties>
</file>